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PT Sans Narrow"/>
      <p:regular r:id="rId24"/>
      <p:bold r:id="rId25"/>
    </p:embeddedFont>
    <p:embeddedFont>
      <p:font typeface="Gill Sans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gdjW3c5pgn3cm0jcSojJA7ewnT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B467C5-E011-4C83-810C-1AB6B971C4DC}">
  <a:tblStyle styleId="{03B467C5-E011-4C83-810C-1AB6B971C4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TSansNarrow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illSans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dcee88a7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dcee88a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dcee88a7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dcee88a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cee88a72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dcee88a7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dcee88a72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dcee88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dcee88a7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dcee88a7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e97cd81ba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e97cd81b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dcee88a72_4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dcee88a72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dcee88a72_3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dcee88a72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1f2e16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a1f2e1682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be648c1ad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9be648c1a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c49c2e12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9c49c2e1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dcee88a7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dcee88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gadcee88a72_4_80"/>
          <p:cNvCxnSpPr/>
          <p:nvPr/>
        </p:nvCxnSpPr>
        <p:spPr>
          <a:xfrm>
            <a:off x="9343647" y="4235850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gadcee88a72_4_80"/>
          <p:cNvCxnSpPr/>
          <p:nvPr/>
        </p:nvCxnSpPr>
        <p:spPr>
          <a:xfrm>
            <a:off x="2100047" y="4211002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gadcee88a72_4_80"/>
          <p:cNvGrpSpPr/>
          <p:nvPr/>
        </p:nvGrpSpPr>
        <p:grpSpPr>
          <a:xfrm>
            <a:off x="1338859" y="1362666"/>
            <a:ext cx="9515557" cy="203195"/>
            <a:chOff x="1346429" y="1011300"/>
            <a:chExt cx="6452100" cy="152400"/>
          </a:xfrm>
        </p:grpSpPr>
        <p:cxnSp>
          <p:nvCxnSpPr>
            <p:cNvPr id="13" name="Google Shape;13;gadcee88a72_4_80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gadcee88a72_4_80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gadcee88a72_4_80"/>
          <p:cNvGrpSpPr/>
          <p:nvPr/>
        </p:nvGrpSpPr>
        <p:grpSpPr>
          <a:xfrm>
            <a:off x="1338868" y="5292001"/>
            <a:ext cx="9515557" cy="203195"/>
            <a:chOff x="1346435" y="3969088"/>
            <a:chExt cx="6452100" cy="152400"/>
          </a:xfrm>
        </p:grpSpPr>
        <p:cxnSp>
          <p:nvCxnSpPr>
            <p:cNvPr id="16" name="Google Shape;16;gadcee88a72_4_80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gadcee88a72_4_80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gadcee88a72_4_80"/>
          <p:cNvSpPr txBox="1"/>
          <p:nvPr>
            <p:ph type="ctrTitle"/>
          </p:nvPr>
        </p:nvSpPr>
        <p:spPr>
          <a:xfrm>
            <a:off x="1338867" y="2335685"/>
            <a:ext cx="9515700" cy="136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" name="Google Shape;19;gadcee88a72_4_80"/>
          <p:cNvSpPr txBox="1"/>
          <p:nvPr>
            <p:ph idx="1" type="subTitle"/>
          </p:nvPr>
        </p:nvSpPr>
        <p:spPr>
          <a:xfrm>
            <a:off x="2849633" y="3800052"/>
            <a:ext cx="64941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" name="Google Shape;20;gadcee88a72_4_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dcee88a72_4_126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adcee88a72_4_126"/>
          <p:cNvSpPr txBox="1"/>
          <p:nvPr>
            <p:ph hasCustomPrompt="1" type="title"/>
          </p:nvPr>
        </p:nvSpPr>
        <p:spPr>
          <a:xfrm>
            <a:off x="415600" y="1739800"/>
            <a:ext cx="113607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gadcee88a72_4_126"/>
          <p:cNvSpPr txBox="1"/>
          <p:nvPr>
            <p:ph idx="1" type="body"/>
          </p:nvPr>
        </p:nvSpPr>
        <p:spPr>
          <a:xfrm>
            <a:off x="415600" y="39942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9" name="Google Shape;59;gadcee88a72_4_1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dcee88a72_4_1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dcee88a72_4_13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adcee88a72_4_133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gadcee88a72_4_133"/>
          <p:cNvSpPr txBox="1"/>
          <p:nvPr>
            <p:ph idx="10" type="dt"/>
          </p:nvPr>
        </p:nvSpPr>
        <p:spPr>
          <a:xfrm>
            <a:off x="7554138" y="330370"/>
            <a:ext cx="3500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adcee88a72_4_133"/>
          <p:cNvSpPr txBox="1"/>
          <p:nvPr>
            <p:ph idx="11" type="ftr"/>
          </p:nvPr>
        </p:nvSpPr>
        <p:spPr>
          <a:xfrm>
            <a:off x="1451579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adcee88a72_4_133"/>
          <p:cNvSpPr txBox="1"/>
          <p:nvPr>
            <p:ph idx="12" type="sldNum"/>
          </p:nvPr>
        </p:nvSpPr>
        <p:spPr>
          <a:xfrm>
            <a:off x="480060" y="798973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gadcee88a72_4_133"/>
          <p:cNvCxnSpPr/>
          <p:nvPr/>
        </p:nvCxnSpPr>
        <p:spPr>
          <a:xfrm>
            <a:off x="1453896" y="1847088"/>
            <a:ext cx="96075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adcee88a72_4_92"/>
          <p:cNvSpPr/>
          <p:nvPr/>
        </p:nvSpPr>
        <p:spPr>
          <a:xfrm>
            <a:off x="-67" y="3429200"/>
            <a:ext cx="12192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gadcee88a72_4_92"/>
          <p:cNvSpPr txBox="1"/>
          <p:nvPr>
            <p:ph type="title"/>
          </p:nvPr>
        </p:nvSpPr>
        <p:spPr>
          <a:xfrm>
            <a:off x="415600" y="1086400"/>
            <a:ext cx="11428500" cy="125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4" name="Google Shape;24;gadcee88a72_4_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adcee88a72_4_96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gadcee88a72_4_96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" name="Google Shape;28;gadcee88a72_4_96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9" name="Google Shape;29;gadcee88a72_4_9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dcee88a72_4_101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gadcee88a72_4_101"/>
          <p:cNvSpPr txBox="1"/>
          <p:nvPr>
            <p:ph idx="1" type="body"/>
          </p:nvPr>
        </p:nvSpPr>
        <p:spPr>
          <a:xfrm>
            <a:off x="415600" y="1688233"/>
            <a:ext cx="53331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gadcee88a72_4_101"/>
          <p:cNvSpPr txBox="1"/>
          <p:nvPr>
            <p:ph idx="2" type="body"/>
          </p:nvPr>
        </p:nvSpPr>
        <p:spPr>
          <a:xfrm>
            <a:off x="6443200" y="1688233"/>
            <a:ext cx="53331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gadcee88a72_4_1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adcee88a72_4_106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7" name="Google Shape;37;gadcee88a72_4_1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adcee88a72_4_10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0" name="Google Shape;40;gadcee88a72_4_10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gadcee88a72_4_10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adcee88a72_4_113"/>
          <p:cNvSpPr txBox="1"/>
          <p:nvPr>
            <p:ph type="title"/>
          </p:nvPr>
        </p:nvSpPr>
        <p:spPr>
          <a:xfrm>
            <a:off x="653667" y="701800"/>
            <a:ext cx="74847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gadcee88a72_4_1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adcee88a72_4_11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gadcee88a72_4_116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gadcee88a72_4_116"/>
          <p:cNvSpPr txBox="1"/>
          <p:nvPr>
            <p:ph type="title"/>
          </p:nvPr>
        </p:nvSpPr>
        <p:spPr>
          <a:xfrm>
            <a:off x="354000" y="1386233"/>
            <a:ext cx="5393700" cy="223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9" name="Google Shape;49;gadcee88a72_4_116"/>
          <p:cNvSpPr txBox="1"/>
          <p:nvPr>
            <p:ph idx="1" type="subTitle"/>
          </p:nvPr>
        </p:nvSpPr>
        <p:spPr>
          <a:xfrm>
            <a:off x="354000" y="36358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gadcee88a72_4_116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adcee88a72_4_1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adcee88a72_4_123"/>
          <p:cNvSpPr txBox="1"/>
          <p:nvPr>
            <p:ph idx="1" type="body"/>
          </p:nvPr>
        </p:nvSpPr>
        <p:spPr>
          <a:xfrm>
            <a:off x="415600" y="5640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 Narrow"/>
              <a:buNone/>
              <a:defRPr sz="32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gadcee88a72_4_1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adcee88a72_4_76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gadcee88a72_4_76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gadcee88a72_4_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/>
          <p:nvPr/>
        </p:nvSpPr>
        <p:spPr>
          <a:xfrm>
            <a:off x="1151925" y="1526975"/>
            <a:ext cx="9684300" cy="381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"/>
          <p:cNvSpPr txBox="1"/>
          <p:nvPr>
            <p:ph type="ctrTitle"/>
          </p:nvPr>
        </p:nvSpPr>
        <p:spPr>
          <a:xfrm>
            <a:off x="522375" y="534400"/>
            <a:ext cx="10769100" cy="25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US" sz="5000"/>
              <a:t>PREDICTION OF  POST SURGERY LIFE EXPECTANCY IN LUNG CANCER PATIENTS</a:t>
            </a:r>
            <a:endParaRPr sz="5000"/>
          </a:p>
        </p:txBody>
      </p:sp>
      <p:sp>
        <p:nvSpPr>
          <p:cNvPr id="76" name="Google Shape;76;p1"/>
          <p:cNvSpPr txBox="1"/>
          <p:nvPr>
            <p:ph idx="1" type="subTitle"/>
          </p:nvPr>
        </p:nvSpPr>
        <p:spPr>
          <a:xfrm>
            <a:off x="1524000" y="3075700"/>
            <a:ext cx="91440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b="1" lang="en-US" sz="1530"/>
              <a:t>DATA 245- Final Project Review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30"/>
              <a:buNone/>
            </a:pPr>
            <a:r>
              <a:rPr b="1" lang="en-US" sz="1530"/>
              <a:t>GROUP 2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30"/>
              <a:buNone/>
            </a:pPr>
            <a:r>
              <a:rPr b="1" lang="en-US" sz="1530"/>
              <a:t>SAMIKSHA PANDEY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30"/>
              <a:buNone/>
            </a:pPr>
            <a:r>
              <a:rPr b="1" lang="en-US" sz="1530"/>
              <a:t>HIMABINDU NAYANI</a:t>
            </a:r>
            <a:endParaRPr b="1" sz="153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30"/>
              <a:buNone/>
            </a:pPr>
            <a:r>
              <a:rPr b="1" lang="en-US" sz="1530"/>
              <a:t>VARUNIKA RAJA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30"/>
              <a:buNone/>
            </a:pPr>
            <a:r>
              <a:rPr b="1" lang="en-US" sz="1530"/>
              <a:t>VENKATA SAI KUSUMA SINDHOORA VANKAYALA SIVA</a:t>
            </a:r>
            <a:endParaRPr b="1" sz="153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dcee88a72_0_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142" name="Google Shape;142;gadcee88a72_0_5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Stratified K Fold Cross Validation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Model is trained using (k-1) folds training data and remaining one fold as test data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Used GridSearchCV for tuning the 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parameters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Metrics used are classification accuracy, confusion matrix, F1 score and AUC score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dcee88a72_0_1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on Imbalanced data</a:t>
            </a:r>
            <a:endParaRPr/>
          </a:p>
        </p:txBody>
      </p:sp>
      <p:sp>
        <p:nvSpPr>
          <p:cNvPr id="148" name="Google Shape;148;gadcee88a72_0_10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aphicFrame>
        <p:nvGraphicFramePr>
          <p:cNvPr id="149" name="Google Shape;149;gadcee88a72_0_10"/>
          <p:cNvGraphicFramePr/>
          <p:nvPr/>
        </p:nvGraphicFramePr>
        <p:xfrm>
          <a:off x="952500" y="20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{03B467C5-E011-4C83-810C-1AB6B971C4DC}</a:tableStyleId>
              </a:tblPr>
              <a:tblGrid>
                <a:gridCol w="1714500"/>
                <a:gridCol w="1714500"/>
                <a:gridCol w="1714500"/>
                <a:gridCol w="1714500"/>
                <a:gridCol w="1714500"/>
                <a:gridCol w="171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Accuracy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Mean cross validation</a:t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 score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Mean precision score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Mean Recall score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Mean F1 score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KNN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SVC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Decision Tree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0.79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0.014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0.019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Naive Bayes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0.22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0.25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0.98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0.28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Random Forest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Logistic Regression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dcee88a72_0_2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Sampling Techniques</a:t>
            </a:r>
            <a:endParaRPr/>
          </a:p>
        </p:txBody>
      </p:sp>
      <p:sp>
        <p:nvSpPr>
          <p:cNvPr id="155" name="Google Shape;155;gadcee88a72_0_20"/>
          <p:cNvSpPr txBox="1"/>
          <p:nvPr>
            <p:ph idx="1" type="body"/>
          </p:nvPr>
        </p:nvSpPr>
        <p:spPr>
          <a:xfrm>
            <a:off x="1451575" y="2015725"/>
            <a:ext cx="60960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SMOTE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Adaptive Synthetic 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Borderline-SMOTE SVM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Borderline-SMOTE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K-means SMOTE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Random OverSampling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Near Miss - Undersampling Technique</a:t>
            </a:r>
            <a:endParaRPr/>
          </a:p>
        </p:txBody>
      </p:sp>
      <p:pic>
        <p:nvPicPr>
          <p:cNvPr id="156" name="Google Shape;156;gadcee88a72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025" y="2307100"/>
            <a:ext cx="3667125" cy="26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dcee88a72_0_20"/>
          <p:cNvSpPr txBox="1"/>
          <p:nvPr/>
        </p:nvSpPr>
        <p:spPr>
          <a:xfrm>
            <a:off x="8227725" y="4966450"/>
            <a:ext cx="31113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Visualization of target feature after over sampling of training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dcee88a72_0_15"/>
          <p:cNvSpPr txBox="1"/>
          <p:nvPr>
            <p:ph type="title"/>
          </p:nvPr>
        </p:nvSpPr>
        <p:spPr>
          <a:xfrm>
            <a:off x="1036354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Results- Post Sampling </a:t>
            </a:r>
            <a:endParaRPr/>
          </a:p>
        </p:txBody>
      </p:sp>
      <p:pic>
        <p:nvPicPr>
          <p:cNvPr id="163" name="Google Shape;163;gadcee88a72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8300"/>
            <a:ext cx="11887201" cy="22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adcee88a72_0_15"/>
          <p:cNvSpPr txBox="1"/>
          <p:nvPr/>
        </p:nvSpPr>
        <p:spPr>
          <a:xfrm>
            <a:off x="243700" y="4797575"/>
            <a:ext cx="57435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KNN with Random Oversampling is the best model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Accuracy : 0.734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Cross Validation Score: 0.90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5" name="Google Shape;165;gadcee88a72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9613" y="4126700"/>
            <a:ext cx="349567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adcee88a72_0_15"/>
          <p:cNvSpPr txBox="1"/>
          <p:nvPr/>
        </p:nvSpPr>
        <p:spPr>
          <a:xfrm>
            <a:off x="6349025" y="6375025"/>
            <a:ext cx="47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Confusion Matrix for k-NN with Random Oversampling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dcee88a72_0_2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Ensemble Techniques</a:t>
            </a:r>
            <a:endParaRPr/>
          </a:p>
        </p:txBody>
      </p:sp>
      <p:sp>
        <p:nvSpPr>
          <p:cNvPr id="172" name="Google Shape;172;gadcee88a72_0_29"/>
          <p:cNvSpPr txBox="1"/>
          <p:nvPr>
            <p:ph idx="1" type="body"/>
          </p:nvPr>
        </p:nvSpPr>
        <p:spPr>
          <a:xfrm>
            <a:off x="1451575" y="2015725"/>
            <a:ext cx="6794700" cy="201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Ensemble using Random Forest, SVM and KNN.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Weighted voting RF-1,SVM-2, KNN-3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76% Accuracy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Low F1 and AUC score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3" name="Google Shape;173;gadcee88a7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525" y="4351475"/>
            <a:ext cx="5057750" cy="17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adcee88a72_0_29"/>
          <p:cNvSpPr txBox="1"/>
          <p:nvPr/>
        </p:nvSpPr>
        <p:spPr>
          <a:xfrm>
            <a:off x="3037650" y="5339175"/>
            <a:ext cx="3214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Classification report for Ensemble models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97cd81ba_3_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</a:t>
            </a:r>
            <a:endParaRPr/>
          </a:p>
        </p:txBody>
      </p:sp>
      <p:sp>
        <p:nvSpPr>
          <p:cNvPr id="180" name="Google Shape;180;gae97cd81ba_3_0"/>
          <p:cNvSpPr txBox="1"/>
          <p:nvPr>
            <p:ph idx="1" type="body"/>
          </p:nvPr>
        </p:nvSpPr>
        <p:spPr>
          <a:xfrm>
            <a:off x="1451575" y="2015723"/>
            <a:ext cx="9603300" cy="445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Exploring another new application of Data Science in Medicine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Comparison of competitive ML models’ performance for this nature of patient datasets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Supervised Learning, Classification problem type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Viable models chosen in our project will actively help predict the survival of lung cancer patients 1 year post-op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Applications: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research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clinical trials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surgery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Future Improvements</a:t>
            </a:r>
            <a:endParaRPr/>
          </a:p>
        </p:txBody>
      </p:sp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Gill Sans"/>
              <a:buChar char="•"/>
            </a:pP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Data Addition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ill Sans"/>
              <a:buChar char="•"/>
            </a:pP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Adding scanned images to the dataset 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ill Sans"/>
              <a:buChar char="•"/>
            </a:pP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Utilizing Deep Learning to predict survival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ill Sans"/>
              <a:buChar char="•"/>
            </a:pP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Increase robustness of best model to </a:t>
            </a: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incorporate</a:t>
            </a: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 other cancers 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dcee88a72_4_2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References</a:t>
            </a:r>
            <a:endParaRPr sz="4000"/>
          </a:p>
        </p:txBody>
      </p:sp>
      <p:sp>
        <p:nvSpPr>
          <p:cNvPr id="192" name="Google Shape;192;gadcee88a72_4_2"/>
          <p:cNvSpPr txBox="1"/>
          <p:nvPr>
            <p:ph idx="1" type="body"/>
          </p:nvPr>
        </p:nvSpPr>
        <p:spPr>
          <a:xfrm>
            <a:off x="857250" y="2015725"/>
            <a:ext cx="10675500" cy="411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-US"/>
              <a:t>“Sinai Hospital of Baltimore.” </a:t>
            </a:r>
            <a:r>
              <a:rPr i="1" lang="en-US"/>
              <a:t>Cancer Types - Lung Cancer | Cancer Institute</a:t>
            </a:r>
            <a:r>
              <a:rPr lang="en-US"/>
              <a:t>, Lifebridge Health, www.lifebridgehealth.org/CancerInst/CancerTypesLungCancer.aspx.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-US"/>
              <a:t>Konstantin, K. “Four Years Remaining.” </a:t>
            </a:r>
            <a:r>
              <a:rPr i="1" lang="en-US"/>
              <a:t>The Data Science Workflow</a:t>
            </a:r>
            <a:r>
              <a:rPr lang="en-US"/>
              <a:t>, Four Years Remaining, 29 Nov. 2018, fouryears.eu/2018/11/29/the-data-science-workflow/.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adcee88a72_3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82" name="Google Shape;82;p2"/>
          <p:cNvSpPr txBox="1"/>
          <p:nvPr>
            <p:ph idx="1" type="body"/>
          </p:nvPr>
        </p:nvSpPr>
        <p:spPr>
          <a:xfrm>
            <a:off x="1451575" y="2015725"/>
            <a:ext cx="66387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Thoracic Cancer is a type of lung cancer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Only 56% cases detected in early stages are survived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Thoracic Cancer Surgery increases the life expectancy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Post surgery deaths are high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Early Detection increases survival rate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83" name="Google Shape;8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7202" y="3238454"/>
            <a:ext cx="317182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 txBox="1"/>
          <p:nvPr/>
        </p:nvSpPr>
        <p:spPr>
          <a:xfrm>
            <a:off x="7367000" y="5719475"/>
            <a:ext cx="4058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Manifestation of Thoracic Cancer in Affected Patients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Problem Understanding</a:t>
            </a:r>
            <a:endParaRPr/>
          </a:p>
        </p:txBody>
      </p:sp>
      <p:sp>
        <p:nvSpPr>
          <p:cNvPr id="90" name="Google Shape;90;p3"/>
          <p:cNvSpPr txBox="1"/>
          <p:nvPr>
            <p:ph idx="1" type="body"/>
          </p:nvPr>
        </p:nvSpPr>
        <p:spPr>
          <a:xfrm>
            <a:off x="1371200" y="1747653"/>
            <a:ext cx="9603300" cy="21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Post Thoracic Surgery Survival Prediction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Utilize Patient’s attributes and existing medical conditions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Supervised Learning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Binary Classification problem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Class labels: death/survival in one year post-op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1" name="Google Shape;9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100" y="4205550"/>
            <a:ext cx="6643701" cy="22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 txBox="1"/>
          <p:nvPr/>
        </p:nvSpPr>
        <p:spPr>
          <a:xfrm>
            <a:off x="2745900" y="6329475"/>
            <a:ext cx="6241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Classification </a:t>
            </a: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Workflow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f2e1682d_0_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n-US"/>
              <a:t>Data Understanding</a:t>
            </a:r>
            <a:endParaRPr/>
          </a:p>
        </p:txBody>
      </p:sp>
      <p:sp>
        <p:nvSpPr>
          <p:cNvPr id="98" name="Google Shape;98;ga1f2e1682d_0_0"/>
          <p:cNvSpPr txBox="1"/>
          <p:nvPr>
            <p:ph idx="1" type="body"/>
          </p:nvPr>
        </p:nvSpPr>
        <p:spPr>
          <a:xfrm>
            <a:off x="1371204" y="20425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Domain Research and understanding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Dataset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Exploration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Feature Distribution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Dataset </a:t>
            </a:r>
            <a:endParaRPr/>
          </a:p>
        </p:txBody>
      </p:sp>
      <p:sp>
        <p:nvSpPr>
          <p:cNvPr id="104" name="Google Shape;104;p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dataset is taken from the UCI Machine Learning repository.</a:t>
            </a:r>
            <a:endParaRPr sz="2200"/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data is taken from patients who underwent major lung surgeries for primary lung cancer in the years 2007-2011</a:t>
            </a:r>
            <a:endParaRPr sz="2200"/>
          </a:p>
          <a:p>
            <a:pPr indent="-3683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retrospectively collected at the Wroclaw Thoracic Surgery Centre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It consists of 470 instances and 18 attributes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be648c1ad_3_5"/>
          <p:cNvSpPr txBox="1"/>
          <p:nvPr>
            <p:ph type="title"/>
          </p:nvPr>
        </p:nvSpPr>
        <p:spPr>
          <a:xfrm>
            <a:off x="956000" y="804524"/>
            <a:ext cx="96033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Attribute Information</a:t>
            </a:r>
            <a:endParaRPr/>
          </a:p>
        </p:txBody>
      </p:sp>
      <p:pic>
        <p:nvPicPr>
          <p:cNvPr id="110" name="Google Shape;110;g9be648c1ad_3_5"/>
          <p:cNvPicPr preferRelativeResize="0"/>
          <p:nvPr/>
        </p:nvPicPr>
        <p:blipFill rotWithShape="1">
          <a:blip r:embed="rId3">
            <a:alphaModFix/>
          </a:blip>
          <a:srcRect b="-10149" l="0" r="0" t="10150"/>
          <a:stretch/>
        </p:blipFill>
        <p:spPr>
          <a:xfrm>
            <a:off x="443500" y="2040900"/>
            <a:ext cx="11304998" cy="43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1451600" y="827173"/>
            <a:ext cx="9603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16" name="Google Shape;116;p6"/>
          <p:cNvSpPr txBox="1"/>
          <p:nvPr>
            <p:ph idx="1" type="body"/>
          </p:nvPr>
        </p:nvSpPr>
        <p:spPr>
          <a:xfrm>
            <a:off x="1451575" y="2015724"/>
            <a:ext cx="96033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No Missing Values.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No duplicates found in data.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Outliers are observed in Forced Expiration and Forced Capacity.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Age has few outliers at the lower end.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275" y="4295425"/>
            <a:ext cx="4667250" cy="2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2525" y="4342025"/>
            <a:ext cx="4122350" cy="22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c49c2e127_0_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Feature Distributions</a:t>
            </a:r>
            <a:endParaRPr/>
          </a:p>
        </p:txBody>
      </p:sp>
      <p:pic>
        <p:nvPicPr>
          <p:cNvPr id="124" name="Google Shape;124;g9c49c2e127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3275" y="4249200"/>
            <a:ext cx="5080050" cy="21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9c49c2e127_0_7"/>
          <p:cNvPicPr preferRelativeResize="0"/>
          <p:nvPr/>
        </p:nvPicPr>
        <p:blipFill rotWithShape="1">
          <a:blip r:embed="rId4">
            <a:alphaModFix/>
          </a:blip>
          <a:srcRect b="0" l="0" r="0" t="5891"/>
          <a:stretch/>
        </p:blipFill>
        <p:spPr>
          <a:xfrm>
            <a:off x="310650" y="1923725"/>
            <a:ext cx="3627300" cy="23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9c49c2e127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7951" y="2002025"/>
            <a:ext cx="3694567" cy="22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9c49c2e127_0_7"/>
          <p:cNvSpPr txBox="1"/>
          <p:nvPr/>
        </p:nvSpPr>
        <p:spPr>
          <a:xfrm>
            <a:off x="7514350" y="6367400"/>
            <a:ext cx="38979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Target Features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g9c49c2e127_0_7"/>
          <p:cNvSpPr txBox="1"/>
          <p:nvPr/>
        </p:nvSpPr>
        <p:spPr>
          <a:xfrm>
            <a:off x="2536525" y="4319300"/>
            <a:ext cx="28482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Descriptive Features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g9c49c2e127_0_7"/>
          <p:cNvSpPr txBox="1"/>
          <p:nvPr/>
        </p:nvSpPr>
        <p:spPr>
          <a:xfrm>
            <a:off x="1111750" y="4996150"/>
            <a:ext cx="45675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The 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Distributions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 of the Descriptive Features (above) and the Target features (right) of the dataset. Fields analyzed during EDA.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0" name="Google Shape;130;g9c49c2e127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9700" y="2019225"/>
            <a:ext cx="2707075" cy="20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cee88a72_0_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136" name="Google Shape;136;gadcee88a72_0_0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AutoNum type="arabicPeriod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Random Forest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AutoNum type="arabicPeriod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K-Nearest Neighbors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AutoNum type="arabicPeriod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Naive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Bayes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AutoNum type="arabicPeriod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Decision Tree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AutoNum type="arabicPeriod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AutoNum type="arabicPeriod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Support Vector Machines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2020-10-12T19:32:22Z</dcterms:created>
  <dc:creator>Samiksha Pandey</dc:creator>
</cp:coreProperties>
</file>